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08"/>
    <p:restoredTop sz="94618"/>
  </p:normalViewPr>
  <p:slideViewPr>
    <p:cSldViewPr snapToGrid="0">
      <p:cViewPr>
        <p:scale>
          <a:sx n="104" d="100"/>
          <a:sy n="104" d="100"/>
        </p:scale>
        <p:origin x="12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02T16:48:26.41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02T16:48:26.79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02T16:48:35.08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02T16:48:41.99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02T16:48:42.2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02T16:48:59.01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02T16:48:59.41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02T16:49:55.6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DA982FA7-44EA-BF45-ABA9-B94AE6E55726}" type="datetimeFigureOut">
              <a:rPr lang="pl-PL" smtClean="0"/>
              <a:t>02.02.2025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84B76208-A9FC-EE4F-A54F-6D9C78E072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5585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2FA7-44EA-BF45-ABA9-B94AE6E55726}" type="datetimeFigureOut">
              <a:rPr lang="pl-PL" smtClean="0"/>
              <a:t>02.02.2025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208-A9FC-EE4F-A54F-6D9C78E072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4914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DA982FA7-44EA-BF45-ABA9-B94AE6E55726}" type="datetimeFigureOut">
              <a:rPr lang="pl-PL" smtClean="0"/>
              <a:t>02.02.2025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84B76208-A9FC-EE4F-A54F-6D9C78E072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17862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2FA7-44EA-BF45-ABA9-B94AE6E55726}" type="datetimeFigureOut">
              <a:rPr lang="pl-PL" smtClean="0"/>
              <a:t>02.02.2025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208-A9FC-EE4F-A54F-6D9C78E072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50966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DA982FA7-44EA-BF45-ABA9-B94AE6E55726}" type="datetimeFigureOut">
              <a:rPr lang="pl-PL" smtClean="0"/>
              <a:t>02.02.2025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84B76208-A9FC-EE4F-A54F-6D9C78E072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4240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DA982FA7-44EA-BF45-ABA9-B94AE6E55726}" type="datetimeFigureOut">
              <a:rPr lang="pl-PL" smtClean="0"/>
              <a:t>02.02.2025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84B76208-A9FC-EE4F-A54F-6D9C78E072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55279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DA982FA7-44EA-BF45-ABA9-B94AE6E55726}" type="datetimeFigureOut">
              <a:rPr lang="pl-PL" smtClean="0"/>
              <a:t>02.02.2025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84B76208-A9FC-EE4F-A54F-6D9C78E072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33995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2FA7-44EA-BF45-ABA9-B94AE6E55726}" type="datetimeFigureOut">
              <a:rPr lang="pl-PL" smtClean="0"/>
              <a:t>02.02.2025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208-A9FC-EE4F-A54F-6D9C78E072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3244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DA982FA7-44EA-BF45-ABA9-B94AE6E55726}" type="datetimeFigureOut">
              <a:rPr lang="pl-PL" smtClean="0"/>
              <a:t>02.02.2025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84B76208-A9FC-EE4F-A54F-6D9C78E072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083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82FA7-44EA-BF45-ABA9-B94AE6E55726}" type="datetimeFigureOut">
              <a:rPr lang="pl-PL" smtClean="0"/>
              <a:t>02.02.2025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76208-A9FC-EE4F-A54F-6D9C78E072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7225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DA982FA7-44EA-BF45-ABA9-B94AE6E55726}" type="datetimeFigureOut">
              <a:rPr lang="pl-PL" smtClean="0"/>
              <a:t>02.02.2025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84B76208-A9FC-EE4F-A54F-6D9C78E072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43798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82FA7-44EA-BF45-ABA9-B94AE6E55726}" type="datetimeFigureOut">
              <a:rPr lang="pl-PL" smtClean="0"/>
              <a:t>02.02.2025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76208-A9FC-EE4F-A54F-6D9C78E0720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068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ustomXml" Target="../ink/ink5.xml"/><Relationship Id="rId3" Type="http://schemas.openxmlformats.org/officeDocument/2006/relationships/customXml" Target="../ink/ink1.xml"/><Relationship Id="rId7" Type="http://schemas.openxmlformats.org/officeDocument/2006/relationships/customXml" Target="../ink/ink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customXml" Target="../ink/ink8.xml"/><Relationship Id="rId5" Type="http://schemas.openxmlformats.org/officeDocument/2006/relationships/customXml" Target="../ink/ink2.xml"/><Relationship Id="rId10" Type="http://schemas.openxmlformats.org/officeDocument/2006/relationships/customXml" Target="../ink/ink7.xml"/><Relationship Id="rId4" Type="http://schemas.openxmlformats.org/officeDocument/2006/relationships/image" Target="../media/image2.png"/><Relationship Id="rId9" Type="http://schemas.openxmlformats.org/officeDocument/2006/relationships/customXml" Target="../ink/ink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83197C2-5D99-CE33-5625-C2D890D2B2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348537"/>
          </a:xfrm>
        </p:spPr>
        <p:txBody>
          <a:bodyPr>
            <a:normAutofit/>
          </a:bodyPr>
          <a:lstStyle/>
          <a:p>
            <a:r>
              <a:rPr lang="pl-PL" sz="6600" dirty="0"/>
              <a:t>ARMIA KRAJOWA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88C07CA2-67C4-D89A-0B4F-EA85F472C7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pl-PL" sz="4800" dirty="0">
                <a:latin typeface="+mj-lt"/>
              </a:rPr>
              <a:t>14 luty 1942 - 19 stycznia 1945</a:t>
            </a:r>
          </a:p>
        </p:txBody>
      </p:sp>
      <p:grpSp>
        <p:nvGrpSpPr>
          <p:cNvPr id="6" name="Grupa 5">
            <a:extLst>
              <a:ext uri="{FF2B5EF4-FFF2-40B4-BE49-F238E27FC236}">
                <a16:creationId xmlns:a16="http://schemas.microsoft.com/office/drawing/2014/main" id="{AAE4435A-D941-176D-DA33-1E93C03BA27D}"/>
              </a:ext>
            </a:extLst>
          </p:cNvPr>
          <p:cNvGrpSpPr/>
          <p:nvPr/>
        </p:nvGrpSpPr>
        <p:grpSpPr>
          <a:xfrm>
            <a:off x="6687360" y="4226907"/>
            <a:ext cx="360" cy="360"/>
            <a:chOff x="6687360" y="4226907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4" name="Pismo odręczne 3">
                  <a:extLst>
                    <a:ext uri="{FF2B5EF4-FFF2-40B4-BE49-F238E27FC236}">
                      <a16:creationId xmlns:a16="http://schemas.microsoft.com/office/drawing/2014/main" id="{A873D3FD-B039-2017-24F0-1E2D0FF75D70}"/>
                    </a:ext>
                  </a:extLst>
                </p14:cNvPr>
                <p14:cNvContentPartPr/>
                <p14:nvPr/>
              </p14:nvContentPartPr>
              <p14:xfrm>
                <a:off x="6687360" y="4226907"/>
                <a:ext cx="360" cy="360"/>
              </p14:xfrm>
            </p:contentPart>
          </mc:Choice>
          <mc:Fallback xmlns="">
            <p:pic>
              <p:nvPicPr>
                <p:cNvPr id="4" name="Pismo odręczne 3">
                  <a:extLst>
                    <a:ext uri="{FF2B5EF4-FFF2-40B4-BE49-F238E27FC236}">
                      <a16:creationId xmlns:a16="http://schemas.microsoft.com/office/drawing/2014/main" id="{A873D3FD-B039-2017-24F0-1E2D0FF75D70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678720" y="4218267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5" name="Pismo odręczne 4">
                  <a:extLst>
                    <a:ext uri="{FF2B5EF4-FFF2-40B4-BE49-F238E27FC236}">
                      <a16:creationId xmlns:a16="http://schemas.microsoft.com/office/drawing/2014/main" id="{03551031-0197-C6DD-1420-6B1861D10E57}"/>
                    </a:ext>
                  </a:extLst>
                </p14:cNvPr>
                <p14:cNvContentPartPr/>
                <p14:nvPr/>
              </p14:nvContentPartPr>
              <p14:xfrm>
                <a:off x="6687360" y="4226907"/>
                <a:ext cx="360" cy="360"/>
              </p14:xfrm>
            </p:contentPart>
          </mc:Choice>
          <mc:Fallback xmlns="">
            <p:pic>
              <p:nvPicPr>
                <p:cNvPr id="5" name="Pismo odręczne 4">
                  <a:extLst>
                    <a:ext uri="{FF2B5EF4-FFF2-40B4-BE49-F238E27FC236}">
                      <a16:creationId xmlns:a16="http://schemas.microsoft.com/office/drawing/2014/main" id="{03551031-0197-C6DD-1420-6B1861D10E57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678720" y="4218267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Pismo odręczne 6">
                <a:extLst>
                  <a:ext uri="{FF2B5EF4-FFF2-40B4-BE49-F238E27FC236}">
                    <a16:creationId xmlns:a16="http://schemas.microsoft.com/office/drawing/2014/main" id="{BBAAF94A-1AA1-3021-DE4E-2B05EBE49916}"/>
                  </a:ext>
                </a:extLst>
              </p14:cNvPr>
              <p14:cNvContentPartPr/>
              <p14:nvPr/>
            </p14:nvContentPartPr>
            <p14:xfrm>
              <a:off x="5463360" y="4326267"/>
              <a:ext cx="360" cy="360"/>
            </p14:xfrm>
          </p:contentPart>
        </mc:Choice>
        <mc:Fallback xmlns="">
          <p:pic>
            <p:nvPicPr>
              <p:cNvPr id="7" name="Pismo odręczne 6">
                <a:extLst>
                  <a:ext uri="{FF2B5EF4-FFF2-40B4-BE49-F238E27FC236}">
                    <a16:creationId xmlns:a16="http://schemas.microsoft.com/office/drawing/2014/main" id="{BBAAF94A-1AA1-3021-DE4E-2B05EBE4991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54360" y="4317267"/>
                <a:ext cx="18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0" name="Grupa 9">
            <a:extLst>
              <a:ext uri="{FF2B5EF4-FFF2-40B4-BE49-F238E27FC236}">
                <a16:creationId xmlns:a16="http://schemas.microsoft.com/office/drawing/2014/main" id="{43A7841B-11FD-EE05-0C18-427B1B72A977}"/>
              </a:ext>
            </a:extLst>
          </p:cNvPr>
          <p:cNvGrpSpPr/>
          <p:nvPr/>
        </p:nvGrpSpPr>
        <p:grpSpPr>
          <a:xfrm>
            <a:off x="5862415" y="4148596"/>
            <a:ext cx="360" cy="360"/>
            <a:chOff x="5862415" y="4148596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Pismo odręczne 7">
                  <a:extLst>
                    <a:ext uri="{FF2B5EF4-FFF2-40B4-BE49-F238E27FC236}">
                      <a16:creationId xmlns:a16="http://schemas.microsoft.com/office/drawing/2014/main" id="{7FEAD385-93A3-2C2F-C99A-4AA60C2039E8}"/>
                    </a:ext>
                  </a:extLst>
                </p14:cNvPr>
                <p14:cNvContentPartPr/>
                <p14:nvPr/>
              </p14:nvContentPartPr>
              <p14:xfrm>
                <a:off x="5862415" y="4148596"/>
                <a:ext cx="360" cy="360"/>
              </p14:xfrm>
            </p:contentPart>
          </mc:Choice>
          <mc:Fallback xmlns="">
            <p:pic>
              <p:nvPicPr>
                <p:cNvPr id="8" name="Pismo odręczne 7">
                  <a:extLst>
                    <a:ext uri="{FF2B5EF4-FFF2-40B4-BE49-F238E27FC236}">
                      <a16:creationId xmlns:a16="http://schemas.microsoft.com/office/drawing/2014/main" id="{7FEAD385-93A3-2C2F-C99A-4AA60C2039E8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853415" y="4139596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9" name="Pismo odręczne 8">
                  <a:extLst>
                    <a:ext uri="{FF2B5EF4-FFF2-40B4-BE49-F238E27FC236}">
                      <a16:creationId xmlns:a16="http://schemas.microsoft.com/office/drawing/2014/main" id="{5D944666-1046-997D-C52C-D0DD43CF3EC1}"/>
                    </a:ext>
                  </a:extLst>
                </p14:cNvPr>
                <p14:cNvContentPartPr/>
                <p14:nvPr/>
              </p14:nvContentPartPr>
              <p14:xfrm>
                <a:off x="5862415" y="4148596"/>
                <a:ext cx="360" cy="360"/>
              </p14:xfrm>
            </p:contentPart>
          </mc:Choice>
          <mc:Fallback xmlns="">
            <p:pic>
              <p:nvPicPr>
                <p:cNvPr id="9" name="Pismo odręczne 8">
                  <a:extLst>
                    <a:ext uri="{FF2B5EF4-FFF2-40B4-BE49-F238E27FC236}">
                      <a16:creationId xmlns:a16="http://schemas.microsoft.com/office/drawing/2014/main" id="{5D944666-1046-997D-C52C-D0DD43CF3EC1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853415" y="4139596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" name="Grupa 12">
            <a:extLst>
              <a:ext uri="{FF2B5EF4-FFF2-40B4-BE49-F238E27FC236}">
                <a16:creationId xmlns:a16="http://schemas.microsoft.com/office/drawing/2014/main" id="{A165F7E1-C048-176B-0F34-955E0A4A6F38}"/>
              </a:ext>
            </a:extLst>
          </p:cNvPr>
          <p:cNvGrpSpPr/>
          <p:nvPr/>
        </p:nvGrpSpPr>
        <p:grpSpPr>
          <a:xfrm>
            <a:off x="5746135" y="4234636"/>
            <a:ext cx="360" cy="360"/>
            <a:chOff x="5746135" y="4234636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1" name="Pismo odręczne 10">
                  <a:extLst>
                    <a:ext uri="{FF2B5EF4-FFF2-40B4-BE49-F238E27FC236}">
                      <a16:creationId xmlns:a16="http://schemas.microsoft.com/office/drawing/2014/main" id="{0BF42B3C-F582-1A6B-914B-D0E9742AD5FF}"/>
                    </a:ext>
                  </a:extLst>
                </p14:cNvPr>
                <p14:cNvContentPartPr/>
                <p14:nvPr/>
              </p14:nvContentPartPr>
              <p14:xfrm>
                <a:off x="5746135" y="4234636"/>
                <a:ext cx="360" cy="360"/>
              </p14:xfrm>
            </p:contentPart>
          </mc:Choice>
          <mc:Fallback xmlns="">
            <p:pic>
              <p:nvPicPr>
                <p:cNvPr id="11" name="Pismo odręczne 10">
                  <a:extLst>
                    <a:ext uri="{FF2B5EF4-FFF2-40B4-BE49-F238E27FC236}">
                      <a16:creationId xmlns:a16="http://schemas.microsoft.com/office/drawing/2014/main" id="{0BF42B3C-F582-1A6B-914B-D0E9742AD5FF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737495" y="4225996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Pismo odręczne 11">
                  <a:extLst>
                    <a:ext uri="{FF2B5EF4-FFF2-40B4-BE49-F238E27FC236}">
                      <a16:creationId xmlns:a16="http://schemas.microsoft.com/office/drawing/2014/main" id="{284845A6-D061-4F0E-D4B4-FDECFE4FEEB8}"/>
                    </a:ext>
                  </a:extLst>
                </p14:cNvPr>
                <p14:cNvContentPartPr/>
                <p14:nvPr/>
              </p14:nvContentPartPr>
              <p14:xfrm>
                <a:off x="5746135" y="4234636"/>
                <a:ext cx="360" cy="360"/>
              </p14:xfrm>
            </p:contentPart>
          </mc:Choice>
          <mc:Fallback xmlns="">
            <p:pic>
              <p:nvPicPr>
                <p:cNvPr id="12" name="Pismo odręczne 11">
                  <a:extLst>
                    <a:ext uri="{FF2B5EF4-FFF2-40B4-BE49-F238E27FC236}">
                      <a16:creationId xmlns:a16="http://schemas.microsoft.com/office/drawing/2014/main" id="{284845A6-D061-4F0E-D4B4-FDECFE4FEEB8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737495" y="4225996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4" name="Pismo odręczne 13">
                <a:extLst>
                  <a:ext uri="{FF2B5EF4-FFF2-40B4-BE49-F238E27FC236}">
                    <a16:creationId xmlns:a16="http://schemas.microsoft.com/office/drawing/2014/main" id="{0454297E-F7D7-A58E-5825-AABE01970930}"/>
                  </a:ext>
                </a:extLst>
              </p14:cNvPr>
              <p14:cNvContentPartPr/>
              <p14:nvPr/>
            </p14:nvContentPartPr>
            <p14:xfrm>
              <a:off x="5936215" y="4215556"/>
              <a:ext cx="360" cy="360"/>
            </p14:xfrm>
          </p:contentPart>
        </mc:Choice>
        <mc:Fallback xmlns="">
          <p:pic>
            <p:nvPicPr>
              <p:cNvPr id="14" name="Pismo odręczne 13">
                <a:extLst>
                  <a:ext uri="{FF2B5EF4-FFF2-40B4-BE49-F238E27FC236}">
                    <a16:creationId xmlns:a16="http://schemas.microsoft.com/office/drawing/2014/main" id="{0454297E-F7D7-A58E-5825-AABE0197093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27575" y="4206556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74320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C6CBB6D7-50C1-05C2-BC7E-BB9A08C1F72D}"/>
              </a:ext>
            </a:extLst>
          </p:cNvPr>
          <p:cNvSpPr txBox="1"/>
          <p:nvPr/>
        </p:nvSpPr>
        <p:spPr>
          <a:xfrm>
            <a:off x="3369733" y="863600"/>
            <a:ext cx="511018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WYBUCH</a:t>
            </a:r>
            <a:r>
              <a:rPr lang="pl-PL" sz="2400" b="1" dirty="0"/>
              <a:t> </a:t>
            </a:r>
            <a:r>
              <a:rPr lang="pl-PL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WOJNY ŚWIATOWEJ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B80247EE-1644-1EF9-7B26-6F910242B199}"/>
              </a:ext>
            </a:extLst>
          </p:cNvPr>
          <p:cNvSpPr txBox="1"/>
          <p:nvPr/>
        </p:nvSpPr>
        <p:spPr>
          <a:xfrm>
            <a:off x="474135" y="2424328"/>
            <a:ext cx="5621866" cy="38071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Niemcy, bez formalnego wypowiedzenia wojny, zaatakowały Polskę o świcie 1 września 1939 roku. Datę tę jednocześnie uznaje się za dzień wybuchu II wojny światowej.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Całkowitym zaskoczeniem dla Polaków był 17 września 1939 roku, kiedy Armia Czerwona zaatakowała terytorium Rzeczypospolitej od wschodu. 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Jeszcze w czasie trwania wojny obronnej Polski, 28 września 1939 roku podpisano niemiecko - radziecki traktat o granicach i przyjaźni, w którym  linię graniczną między okupantami ustalono na rzece Bug. </a:t>
            </a:r>
          </a:p>
        </p:txBody>
      </p:sp>
      <p:pic>
        <p:nvPicPr>
          <p:cNvPr id="1028" name="Picture 4" descr="undefined">
            <a:extLst>
              <a:ext uri="{FF2B5EF4-FFF2-40B4-BE49-F238E27FC236}">
                <a16:creationId xmlns:a16="http://schemas.microsoft.com/office/drawing/2014/main" id="{5E8B24E5-65DD-9BBE-BF11-8E59872AA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0" y="1524000"/>
            <a:ext cx="4927600" cy="524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181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A88B804D-895F-E970-B548-E017BE13F9C0}"/>
              </a:ext>
            </a:extLst>
          </p:cNvPr>
          <p:cNvSpPr txBox="1"/>
          <p:nvPr/>
        </p:nvSpPr>
        <p:spPr>
          <a:xfrm>
            <a:off x="3505201" y="1134533"/>
            <a:ext cx="4809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POLSKIE PAŃSTWO PODZIEMNE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1C275AD-6287-89F3-B321-1A037FE43483}"/>
              </a:ext>
            </a:extLst>
          </p:cNvPr>
          <p:cNvSpPr txBox="1"/>
          <p:nvPr/>
        </p:nvSpPr>
        <p:spPr>
          <a:xfrm>
            <a:off x="1693334" y="2319866"/>
            <a:ext cx="9345828" cy="110913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terenach zajętych przez III Rzeszę oraz Związek Radziecki powstały tajne struktury Polskiego Państwa Podziemnego. PPP  istniało od 27 września 1939 roku. 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konspiracji odwzorowano najważniejsze państwowe instytucje: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E0A5CA61-5A93-8259-7AC4-867CB07CCDC0}"/>
              </a:ext>
            </a:extLst>
          </p:cNvPr>
          <p:cNvSpPr txBox="1"/>
          <p:nvPr/>
        </p:nvSpPr>
        <p:spPr>
          <a:xfrm>
            <a:off x="880533" y="3572933"/>
            <a:ext cx="21674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Wojsko</a:t>
            </a:r>
          </a:p>
          <a:p>
            <a:pPr marL="342900" indent="-342900">
              <a:buFontTx/>
              <a:buChar char="-"/>
            </a:pP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Sądownictwo</a:t>
            </a:r>
          </a:p>
          <a:p>
            <a:pPr marL="342900" indent="-342900">
              <a:buFontTx/>
              <a:buChar char="-"/>
            </a:pP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Rząd</a:t>
            </a:r>
          </a:p>
          <a:p>
            <a:pPr marL="342900" indent="-342900">
              <a:buFontTx/>
              <a:buChar char="-"/>
            </a:pP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Szkolnictwo </a:t>
            </a:r>
          </a:p>
          <a:p>
            <a:pPr marL="342900" indent="-342900">
              <a:buFontTx/>
              <a:buChar char="-"/>
            </a:pP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Instytucje kultury</a:t>
            </a:r>
          </a:p>
          <a:p>
            <a:pPr marL="342900" indent="-342900">
              <a:buFontTx/>
              <a:buChar char="-"/>
            </a:pPr>
            <a:r>
              <a:rPr lang="pl-PL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Parlament.</a:t>
            </a:r>
          </a:p>
        </p:txBody>
      </p:sp>
      <p:pic>
        <p:nvPicPr>
          <p:cNvPr id="3076" name="Picture 4" descr="undefined">
            <a:extLst>
              <a:ext uri="{FF2B5EF4-FFF2-40B4-BE49-F238E27FC236}">
                <a16:creationId xmlns:a16="http://schemas.microsoft.com/office/drawing/2014/main" id="{0A83D372-EFBB-B852-858F-21CFD2BB6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667" y="3759199"/>
            <a:ext cx="3539066" cy="282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646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1C3D47C4-66DA-008F-75E9-2274F0F3D377}"/>
              </a:ext>
            </a:extLst>
          </p:cNvPr>
          <p:cNvSpPr txBox="1"/>
          <p:nvPr/>
        </p:nvSpPr>
        <p:spPr>
          <a:xfrm>
            <a:off x="2438400" y="1236133"/>
            <a:ext cx="7863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SIŁY ZBROJNE POLSKIEGO PAŃSTWA PODZIEMNEGO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79BB257-5031-5723-A679-4F4DC85BF008}"/>
              </a:ext>
            </a:extLst>
          </p:cNvPr>
          <p:cNvSpPr txBox="1"/>
          <p:nvPr/>
        </p:nvSpPr>
        <p:spPr>
          <a:xfrm>
            <a:off x="1811867" y="2269067"/>
            <a:ext cx="29033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27 września 1939 r.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Służba Zwycięstwu Polski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DEDD7A81-CD08-F4BE-6FC0-C5F1520A9EF7}"/>
              </a:ext>
            </a:extLst>
          </p:cNvPr>
          <p:cNvSpPr txBox="1"/>
          <p:nvPr/>
        </p:nvSpPr>
        <p:spPr>
          <a:xfrm>
            <a:off x="3200400" y="3471333"/>
            <a:ext cx="26778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13 listopada 1939 r.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Związek Walki Zbrojnej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0399EA23-4DCE-1EA1-AC42-9EC6AABD0BDF}"/>
              </a:ext>
            </a:extLst>
          </p:cNvPr>
          <p:cNvSpPr txBox="1"/>
          <p:nvPr/>
        </p:nvSpPr>
        <p:spPr>
          <a:xfrm>
            <a:off x="5181600" y="4588933"/>
            <a:ext cx="22037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lutego 1942 r.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Armia Krajowa</a:t>
            </a:r>
          </a:p>
        </p:txBody>
      </p:sp>
      <p:sp>
        <p:nvSpPr>
          <p:cNvPr id="9" name="Strzałka w dół 8">
            <a:extLst>
              <a:ext uri="{FF2B5EF4-FFF2-40B4-BE49-F238E27FC236}">
                <a16:creationId xmlns:a16="http://schemas.microsoft.com/office/drawing/2014/main" id="{244A3588-CAEA-A51A-0C99-79947AEEBA12}"/>
              </a:ext>
            </a:extLst>
          </p:cNvPr>
          <p:cNvSpPr/>
          <p:nvPr/>
        </p:nvSpPr>
        <p:spPr>
          <a:xfrm>
            <a:off x="4504267" y="2692401"/>
            <a:ext cx="484632" cy="8558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trzałka w dół 9">
            <a:extLst>
              <a:ext uri="{FF2B5EF4-FFF2-40B4-BE49-F238E27FC236}">
                <a16:creationId xmlns:a16="http://schemas.microsoft.com/office/drawing/2014/main" id="{C04FC8B4-86AA-C7FE-2830-CAB85527D2B6}"/>
              </a:ext>
            </a:extLst>
          </p:cNvPr>
          <p:cNvSpPr/>
          <p:nvPr/>
        </p:nvSpPr>
        <p:spPr>
          <a:xfrm>
            <a:off x="5689600" y="3838895"/>
            <a:ext cx="484632" cy="8558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21780F5D-0FD7-948C-B8C4-A9D474C3A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5140" y="1998133"/>
            <a:ext cx="2903358" cy="394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339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EB0B89D6-AD4E-B15A-B855-063DF323DC48}"/>
              </a:ext>
            </a:extLst>
          </p:cNvPr>
          <p:cNvSpPr txBox="1"/>
          <p:nvPr/>
        </p:nvSpPr>
        <p:spPr>
          <a:xfrm>
            <a:off x="4351866" y="1049866"/>
            <a:ext cx="2590800" cy="609600"/>
          </a:xfrm>
          <a:prstGeom prst="rect">
            <a:avLst/>
          </a:prstGeom>
          <a:noFill/>
        </p:spPr>
        <p:txBody>
          <a:bodyPr wrap="square" rtlCol="0">
            <a:normAutofit fontScale="92500"/>
          </a:bodyPr>
          <a:lstStyle/>
          <a:p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ARMIA KRAJOWA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21A625E2-3BB1-113F-500D-C0B4D04C2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462" y="1659466"/>
            <a:ext cx="5116471" cy="4893733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6D1DCF67-8DAD-A75F-0802-C3874A05CB26}"/>
              </a:ext>
            </a:extLst>
          </p:cNvPr>
          <p:cNvSpPr txBox="1"/>
          <p:nvPr/>
        </p:nvSpPr>
        <p:spPr>
          <a:xfrm>
            <a:off x="5655734" y="1913467"/>
            <a:ext cx="6163734" cy="46397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Prowadziła działalność pod okupacją niemiecką, radziecką i na terenie II Rzeczypospolitej.</a:t>
            </a:r>
          </a:p>
          <a:p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Stanowiła integralną część sił zbrojnych RP.</a:t>
            </a:r>
          </a:p>
          <a:p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Jej głównym zadaniem było organizowanie oraz prowadzenie zbrojnego oporu przeciwko okupantom oraz przygotowanie i przeprowadzenie zbrojnego powstania.</a:t>
            </a:r>
          </a:p>
          <a:p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Podlegała Naczelnemu Wodzowi oraz rządowi RP na uchodźstwie. Jej organem dowodzenia była Komenda Główna z Komendantem Głównym na czele.</a:t>
            </a:r>
          </a:p>
          <a:p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382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EB0B89D6-AD4E-B15A-B855-063DF323DC48}"/>
              </a:ext>
            </a:extLst>
          </p:cNvPr>
          <p:cNvSpPr txBox="1"/>
          <p:nvPr/>
        </p:nvSpPr>
        <p:spPr>
          <a:xfrm>
            <a:off x="3117273" y="1049866"/>
            <a:ext cx="4973781" cy="6096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KOMENDANCI ARMII KRAJOWEJ</a:t>
            </a:r>
          </a:p>
        </p:txBody>
      </p:sp>
      <p:pic>
        <p:nvPicPr>
          <p:cNvPr id="1026" name="Picture 2" descr="undefined">
            <a:extLst>
              <a:ext uri="{FF2B5EF4-FFF2-40B4-BE49-F238E27FC236}">
                <a16:creationId xmlns:a16="http://schemas.microsoft.com/office/drawing/2014/main" id="{1567CB41-91B6-3EF2-EC3E-26447DFC0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73" y="1894993"/>
            <a:ext cx="2673927" cy="334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ndefined">
            <a:extLst>
              <a:ext uri="{FF2B5EF4-FFF2-40B4-BE49-F238E27FC236}">
                <a16:creationId xmlns:a16="http://schemas.microsoft.com/office/drawing/2014/main" id="{00109BAE-0751-F4B9-8857-48790DF1A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199" y="1894993"/>
            <a:ext cx="2673927" cy="334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undefined">
            <a:extLst>
              <a:ext uri="{FF2B5EF4-FFF2-40B4-BE49-F238E27FC236}">
                <a16:creationId xmlns:a16="http://schemas.microsoft.com/office/drawing/2014/main" id="{0C6AA58F-113E-F917-9E5C-1B606B668F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438" y="1894993"/>
            <a:ext cx="2673927" cy="334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F4950C90-F178-9F34-99AB-CE08AE20BC6A}"/>
              </a:ext>
            </a:extLst>
          </p:cNvPr>
          <p:cNvSpPr txBox="1"/>
          <p:nvPr/>
        </p:nvSpPr>
        <p:spPr>
          <a:xfrm>
            <a:off x="408710" y="5763491"/>
            <a:ext cx="112429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Gen. Stefan Rowecki „Grot”      Gen. Tadeusz Komorowski „Bór”     Gen. Leopold Okulicki „Niedźwiadek”</a:t>
            </a:r>
          </a:p>
        </p:txBody>
      </p:sp>
    </p:spTree>
    <p:extLst>
      <p:ext uri="{BB962C8B-B14F-4D97-AF65-F5344CB8AC3E}">
        <p14:creationId xmlns:p14="http://schemas.microsoft.com/office/powerpoint/2010/main" val="3546652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EB0B89D6-AD4E-B15A-B855-063DF323DC48}"/>
              </a:ext>
            </a:extLst>
          </p:cNvPr>
          <p:cNvSpPr txBox="1"/>
          <p:nvPr/>
        </p:nvSpPr>
        <p:spPr>
          <a:xfrm>
            <a:off x="3117273" y="1049866"/>
            <a:ext cx="4862945" cy="609600"/>
          </a:xfrm>
          <a:prstGeom prst="rect">
            <a:avLst/>
          </a:prstGeom>
          <a:noFill/>
        </p:spPr>
        <p:txBody>
          <a:bodyPr wrap="square" rtlCol="0">
            <a:normAutofit fontScale="92500"/>
          </a:bodyPr>
          <a:lstStyle/>
          <a:p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FORMY OPORU WOBEC OKUPANTA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1DFA933A-AB7D-3567-EB6C-661583696E38}"/>
              </a:ext>
            </a:extLst>
          </p:cNvPr>
          <p:cNvSpPr txBox="1"/>
          <p:nvPr/>
        </p:nvSpPr>
        <p:spPr>
          <a:xfrm>
            <a:off x="526474" y="2007008"/>
            <a:ext cx="6054436" cy="142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walka zbrojna                                 walka cywilna</a:t>
            </a:r>
          </a:p>
          <a:p>
            <a:pPr>
              <a:lnSpc>
                <a:spcPct val="150000"/>
              </a:lnSpc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akcje dywersyjne                          - akcje propagandowe</a:t>
            </a:r>
          </a:p>
          <a:p>
            <a:pPr>
              <a:lnSpc>
                <a:spcPct val="150000"/>
              </a:lnSpc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akcje odwetowe                            - sabotaż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4639EDF6-BF3A-AFA3-CE2B-4B8287247F89}"/>
              </a:ext>
            </a:extLst>
          </p:cNvPr>
          <p:cNvSpPr txBox="1"/>
          <p:nvPr/>
        </p:nvSpPr>
        <p:spPr>
          <a:xfrm>
            <a:off x="1101437" y="4833508"/>
            <a:ext cx="96566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zbieranie informacji o niemieckich transportach kolejowych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zlokalizowanie ośrodka badawczego broni III Rzeszy, pocisków V-1 i V-2 w </a:t>
            </a:r>
            <a:r>
              <a:rPr lang="pl-P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Peenemunde</a:t>
            </a: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odbicie z rąk gestapo Janka Bytnara „Rudego” – Akcja pod Arsenałem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udany zamach na generała SS i policji dystryktu warszawskiego Franza Kutscherę</a:t>
            </a:r>
          </a:p>
        </p:txBody>
      </p:sp>
      <p:pic>
        <p:nvPicPr>
          <p:cNvPr id="3074" name="Picture 2" descr="undefined">
            <a:extLst>
              <a:ext uri="{FF2B5EF4-FFF2-40B4-BE49-F238E27FC236}">
                <a16:creationId xmlns:a16="http://schemas.microsoft.com/office/drawing/2014/main" id="{85AC4DBB-389B-E688-07AA-B5D469FAB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659466"/>
            <a:ext cx="5093277" cy="302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6276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EB0B89D6-AD4E-B15A-B855-063DF323DC48}"/>
              </a:ext>
            </a:extLst>
          </p:cNvPr>
          <p:cNvSpPr txBox="1"/>
          <p:nvPr/>
        </p:nvSpPr>
        <p:spPr>
          <a:xfrm>
            <a:off x="2335428" y="543239"/>
            <a:ext cx="7055707" cy="6096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AKCJA „BURZA” I POWSTANIE WARSZAWSKIE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F74C2C05-52E8-2567-C013-C2A5812A03F7}"/>
              </a:ext>
            </a:extLst>
          </p:cNvPr>
          <p:cNvSpPr txBox="1"/>
          <p:nvPr/>
        </p:nvSpPr>
        <p:spPr>
          <a:xfrm>
            <a:off x="849246" y="1358495"/>
            <a:ext cx="108065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Głównym zadaniem AK było przygotowanie i przeprowadzenie powstania zbrojnego. Poprzedził je plan wyzwolenia Polski o kryptonimie „Burza”. Wobec niepowodzenia tej akcji dowództwo Polskiego Państwa Podziemnego podjęło decyzję o wywołaniu powstania w Warszawie. </a:t>
            </a:r>
          </a:p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Wybuchło 1 sierpnia 1944 r. Zakończyło się po 63 dniach walki kapitulacją 2 października 1944 roku.</a:t>
            </a:r>
          </a:p>
        </p:txBody>
      </p:sp>
      <p:pic>
        <p:nvPicPr>
          <p:cNvPr id="5122" name="Picture 2" descr="undefined">
            <a:extLst>
              <a:ext uri="{FF2B5EF4-FFF2-40B4-BE49-F238E27FC236}">
                <a16:creationId xmlns:a16="http://schemas.microsoft.com/office/drawing/2014/main" id="{780132F5-2A07-BA78-88A4-953F58B5A2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26" y="2872198"/>
            <a:ext cx="3091077" cy="249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undefined">
            <a:extLst>
              <a:ext uri="{FF2B5EF4-FFF2-40B4-BE49-F238E27FC236}">
                <a16:creationId xmlns:a16="http://schemas.microsoft.com/office/drawing/2014/main" id="{061942DD-CCDA-9B28-B7D5-343D2A1EE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314" y="2872197"/>
            <a:ext cx="3091077" cy="249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undefined">
            <a:extLst>
              <a:ext uri="{FF2B5EF4-FFF2-40B4-BE49-F238E27FC236}">
                <a16:creationId xmlns:a16="http://schemas.microsoft.com/office/drawing/2014/main" id="{EE1CEAD4-2C04-58E9-00D0-7AC6E0CD3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402" y="2872196"/>
            <a:ext cx="3546390" cy="249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2AE4F0C8-D815-A226-36F1-142B2EB92FEC}"/>
              </a:ext>
            </a:extLst>
          </p:cNvPr>
          <p:cNvSpPr txBox="1"/>
          <p:nvPr/>
        </p:nvSpPr>
        <p:spPr>
          <a:xfrm>
            <a:off x="849246" y="5560541"/>
            <a:ext cx="108065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19 stycznia 1945 r. gen. Leopold Okulicki wydał rozkaz o rozwiązaniu Armii Krajowej.</a:t>
            </a:r>
          </a:p>
        </p:txBody>
      </p:sp>
    </p:spTree>
    <p:extLst>
      <p:ext uri="{BB962C8B-B14F-4D97-AF65-F5344CB8AC3E}">
        <p14:creationId xmlns:p14="http://schemas.microsoft.com/office/powerpoint/2010/main" val="4011957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EB0B89D6-AD4E-B15A-B855-063DF323DC48}"/>
              </a:ext>
            </a:extLst>
          </p:cNvPr>
          <p:cNvSpPr txBox="1"/>
          <p:nvPr/>
        </p:nvSpPr>
        <p:spPr>
          <a:xfrm>
            <a:off x="4744997" y="3249369"/>
            <a:ext cx="3966518" cy="105078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PREZENTACJĘ PRZYGOTOWAŁY:</a:t>
            </a:r>
          </a:p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Katarzyna Kondracka</a:t>
            </a:r>
          </a:p>
          <a:p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Barbara Matuszewska</a:t>
            </a:r>
          </a:p>
          <a:p>
            <a:endParaRPr lang="pl-PL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2AE4F0C8-D815-A226-36F1-142B2EB92FEC}"/>
              </a:ext>
            </a:extLst>
          </p:cNvPr>
          <p:cNvSpPr txBox="1"/>
          <p:nvPr/>
        </p:nvSpPr>
        <p:spPr>
          <a:xfrm>
            <a:off x="840259" y="5214552"/>
            <a:ext cx="3756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Źródło fotografii: Wikipedia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198313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</TotalTime>
  <Words>410</Words>
  <Application>Microsoft Macintosh PowerPoint</Application>
  <PresentationFormat>Panoramiczny</PresentationFormat>
  <Paragraphs>49</Paragraphs>
  <Slides>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5" baseType="lpstr">
      <vt:lpstr>Arial</vt:lpstr>
      <vt:lpstr>Calibri Light</vt:lpstr>
      <vt:lpstr>Rockwell</vt:lpstr>
      <vt:lpstr>Times New Roman</vt:lpstr>
      <vt:lpstr>Wingdings</vt:lpstr>
      <vt:lpstr>Atlas</vt:lpstr>
      <vt:lpstr>ARMIA KRAJOWA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ARMIA KRAJOWA</dc:title>
  <dc:creator>Katarzyna Kondracka</dc:creator>
  <cp:lastModifiedBy>Katarzyna Kondracka</cp:lastModifiedBy>
  <cp:revision>16</cp:revision>
  <dcterms:created xsi:type="dcterms:W3CDTF">2025-02-02T16:45:20Z</dcterms:created>
  <dcterms:modified xsi:type="dcterms:W3CDTF">2025-02-02T21:57:43Z</dcterms:modified>
</cp:coreProperties>
</file>